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5542DE3-A0AE-4B8C-B162-76EDFC88734E}" type="datetimeFigureOut">
              <a:rPr lang="pt-BR" smtClean="0"/>
              <a:t>10/09/2025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019562-94DF-4350-8C34-E18ADC38C0D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Controle de Infecção Hospitalar: EPI, EPC e Vestimentas de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secretaria01\Downloads\logo_HCN-removebg-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6" y="116632"/>
            <a:ext cx="4117806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64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Vestimentas de Trabalho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Finalidade: proteger o profissional e reduzir disseminação de microrganismos no ambiente hospitalar.</a:t>
            </a:r>
          </a:p>
        </p:txBody>
      </p:sp>
    </p:spTree>
    <p:extLst>
      <p:ext uri="{BB962C8B-B14F-4D97-AF65-F5344CB8AC3E}">
        <p14:creationId xmlns:p14="http://schemas.microsoft.com/office/powerpoint/2010/main" val="8550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Vestimentas de Trabalho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Finalidade</a:t>
            </a:r>
            <a:r>
              <a:rPr lang="pt-BR" dirty="0"/>
              <a:t>: proteger o profissional e reduzir disseminação de microrganismos no ambiente hospitalar.</a:t>
            </a:r>
          </a:p>
        </p:txBody>
      </p:sp>
    </p:spTree>
    <p:extLst>
      <p:ext uri="{BB962C8B-B14F-4D97-AF65-F5344CB8AC3E}">
        <p14:creationId xmlns:p14="http://schemas.microsoft.com/office/powerpoint/2010/main" val="2056900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Regras gerais: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Uniforme exclusivo</a:t>
            </a:r>
            <a:r>
              <a:rPr lang="pt-BR" dirty="0"/>
              <a:t> para uso hospitalar.</a:t>
            </a:r>
          </a:p>
          <a:p>
            <a:r>
              <a:rPr lang="pt-BR" dirty="0"/>
              <a:t>Não circular com uniforme fora da unidade de saúde.</a:t>
            </a:r>
          </a:p>
          <a:p>
            <a:r>
              <a:rPr lang="pt-BR" dirty="0"/>
              <a:t>Lavar regularmente em condições adequadas (temperatura e produtos recomendados).</a:t>
            </a:r>
          </a:p>
          <a:p>
            <a:r>
              <a:rPr lang="pt-BR" dirty="0"/>
              <a:t>Substituir imediatamente se houver contato com fluidos biológicos.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6718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uso: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Jaleco (uso restrito ao ambiente de trabalho).</a:t>
            </a:r>
          </a:p>
          <a:p>
            <a:r>
              <a:rPr lang="pt-BR" dirty="0"/>
              <a:t>Roupas privativas (centro cirúrgico, UTI, áreas críticas).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7028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Boas Práticas Integradas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Higienização frequente das mãos</a:t>
            </a:r>
            <a:r>
              <a:rPr lang="pt-BR" dirty="0" smtClean="0"/>
              <a:t>.</a:t>
            </a:r>
          </a:p>
          <a:p>
            <a:r>
              <a:rPr lang="pt-BR" dirty="0" smtClean="0"/>
              <a:t> </a:t>
            </a:r>
            <a:r>
              <a:rPr lang="pt-BR" dirty="0"/>
              <a:t>Treinamento contínuo da </a:t>
            </a:r>
            <a:r>
              <a:rPr lang="pt-BR" dirty="0" smtClean="0"/>
              <a:t>equipe.</a:t>
            </a:r>
          </a:p>
          <a:p>
            <a:r>
              <a:rPr lang="pt-BR" dirty="0" smtClean="0"/>
              <a:t>Monitoramento </a:t>
            </a:r>
            <a:r>
              <a:rPr lang="pt-BR" dirty="0"/>
              <a:t>pela CCIH (Comissão de Controle de Infecção Hospitalar</a:t>
            </a:r>
            <a:r>
              <a:rPr lang="pt-BR" dirty="0" smtClean="0"/>
              <a:t>).</a:t>
            </a:r>
          </a:p>
          <a:p>
            <a:r>
              <a:rPr lang="pt-BR" dirty="0" smtClean="0"/>
              <a:t> </a:t>
            </a:r>
            <a:r>
              <a:rPr lang="pt-BR" dirty="0"/>
              <a:t>Seguir protocolos institucionais e normas da </a:t>
            </a:r>
            <a:r>
              <a:rPr lang="pt-BR" b="1" dirty="0"/>
              <a:t>ANVISA (RDC 50, RDC 222, NR-32, etc.)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1616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Dinâmica/Atividade (para treinamento prático)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Demonstração</a:t>
            </a:r>
            <a:r>
              <a:rPr lang="pt-BR" dirty="0"/>
              <a:t>: instrutor mostra a sequência correta de </a:t>
            </a:r>
            <a:r>
              <a:rPr lang="pt-BR" dirty="0" err="1"/>
              <a:t>paramentação</a:t>
            </a:r>
            <a:r>
              <a:rPr lang="pt-BR" dirty="0"/>
              <a:t> e </a:t>
            </a:r>
            <a:r>
              <a:rPr lang="pt-BR" dirty="0" err="1"/>
              <a:t>desparamentação</a:t>
            </a:r>
            <a:r>
              <a:rPr lang="pt-BR" dirty="0"/>
              <a:t>.</a:t>
            </a:r>
          </a:p>
          <a:p>
            <a:r>
              <a:rPr lang="pt-BR" b="1" dirty="0"/>
              <a:t>Simulação</a:t>
            </a:r>
            <a:r>
              <a:rPr lang="pt-BR" dirty="0"/>
              <a:t>: cada participante realiza o processo com supervisão.</a:t>
            </a:r>
          </a:p>
          <a:p>
            <a:r>
              <a:rPr lang="pt-BR" b="1" dirty="0"/>
              <a:t>Discussão de casos</a:t>
            </a:r>
            <a:r>
              <a:rPr lang="pt-BR" dirty="0"/>
              <a:t>: análise de falhas comuns e como evitá-las.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3419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uso correto de </a:t>
            </a:r>
            <a:r>
              <a:rPr lang="pt-BR" b="1" dirty="0"/>
              <a:t>EPI, EPC e vestimentas de trabalho</a:t>
            </a:r>
            <a:r>
              <a:rPr lang="pt-BR" dirty="0"/>
              <a:t> é essencial para proteger tanto o paciente quanto o profissional de saúde. A adesão rigorosa aos protocolos é a forma mais eficaz de reduzir a ocorrência de infecções hospitalares.</a:t>
            </a:r>
          </a:p>
        </p:txBody>
      </p:sp>
    </p:spTree>
    <p:extLst>
      <p:ext uri="{BB962C8B-B14F-4D97-AF65-F5344CB8AC3E}">
        <p14:creationId xmlns:p14="http://schemas.microsoft.com/office/powerpoint/2010/main" val="76849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Capacitar os profissionais de saúde para a correta utilização de Equipamentos de Proteção Individual (EPI), Equipamentos de Proteção Coletiva (EPC) e vestimentas de trabalho, visando a prevenção e o controle das Infecções Relacionadas à Assistência à Saúde (IRAS).</a:t>
            </a:r>
          </a:p>
        </p:txBody>
      </p:sp>
    </p:spTree>
    <p:extLst>
      <p:ext uri="{BB962C8B-B14F-4D97-AF65-F5344CB8AC3E}">
        <p14:creationId xmlns:p14="http://schemas.microsoft.com/office/powerpoint/2010/main" val="3056839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Básicos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Infecção hospitalar (IRAS):</a:t>
            </a:r>
            <a:r>
              <a:rPr lang="pt-BR" dirty="0"/>
              <a:t> adquirida após a admissão do paciente e relacionada à assistência prestada</a:t>
            </a:r>
            <a:r>
              <a:rPr lang="pt-BR" dirty="0" smtClean="0"/>
              <a:t>.</a:t>
            </a:r>
          </a:p>
          <a:p>
            <a:r>
              <a:rPr lang="pt-BR" b="1" dirty="0"/>
              <a:t>Prevenção:</a:t>
            </a:r>
            <a:r>
              <a:rPr lang="pt-BR" dirty="0"/>
              <a:t> depende de protocolos de higiene, uso correto de EPI/EPC e manutenção de barreiras de proteção.</a:t>
            </a:r>
          </a:p>
        </p:txBody>
      </p:sp>
    </p:spTree>
    <p:extLst>
      <p:ext uri="{BB962C8B-B14F-4D97-AF65-F5344CB8AC3E}">
        <p14:creationId xmlns:p14="http://schemas.microsoft.com/office/powerpoint/2010/main" val="33477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Equipamentos de Proteção Individual (EPI)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Definição: dispositivos de uso individual para proteger o trabalhador contra riscos biológicos, químicos e físicos.</a:t>
            </a:r>
          </a:p>
        </p:txBody>
      </p:sp>
    </p:spTree>
    <p:extLst>
      <p:ext uri="{BB962C8B-B14F-4D97-AF65-F5344CB8AC3E}">
        <p14:creationId xmlns:p14="http://schemas.microsoft.com/office/powerpoint/2010/main" val="32242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Equipamentos de Proteção Individual (EPI)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Exemplos principais</a:t>
            </a:r>
            <a:r>
              <a:rPr lang="pt-BR" dirty="0" smtClean="0"/>
              <a:t>:</a:t>
            </a:r>
          </a:p>
          <a:p>
            <a:r>
              <a:rPr lang="pt-BR" b="1" dirty="0"/>
              <a:t>Luvas:</a:t>
            </a:r>
            <a:r>
              <a:rPr lang="pt-BR" dirty="0"/>
              <a:t> protegem contra contato direto com sangue e secreções.</a:t>
            </a:r>
          </a:p>
          <a:p>
            <a:r>
              <a:rPr lang="pt-BR" b="1" dirty="0"/>
              <a:t>Máscaras (cirúrgicas, N95/PFF2):</a:t>
            </a:r>
            <a:r>
              <a:rPr lang="pt-BR" dirty="0"/>
              <a:t> reduzem risco de transmissão por gotículas e aerossóis.</a:t>
            </a:r>
          </a:p>
          <a:p>
            <a:r>
              <a:rPr lang="pt-BR" b="1" dirty="0"/>
              <a:t>Óculos de proteção/face </a:t>
            </a:r>
            <a:r>
              <a:rPr lang="pt-BR" b="1" dirty="0" err="1"/>
              <a:t>shield</a:t>
            </a:r>
            <a:r>
              <a:rPr lang="pt-BR" b="1" dirty="0"/>
              <a:t>:</a:t>
            </a:r>
            <a:r>
              <a:rPr lang="pt-BR" dirty="0"/>
              <a:t> previnem respingos nos olhos.</a:t>
            </a:r>
          </a:p>
          <a:p>
            <a:r>
              <a:rPr lang="pt-BR" b="1" dirty="0"/>
              <a:t>Avental descartável ou impermeável:</a:t>
            </a:r>
            <a:r>
              <a:rPr lang="pt-BR" dirty="0"/>
              <a:t> cria barreira contra fluidos.</a:t>
            </a:r>
          </a:p>
          <a:p>
            <a:r>
              <a:rPr lang="pt-BR" b="1" dirty="0"/>
              <a:t>Touca e </a:t>
            </a:r>
            <a:r>
              <a:rPr lang="pt-BR" b="1" dirty="0" err="1"/>
              <a:t>propé</a:t>
            </a:r>
            <a:r>
              <a:rPr lang="pt-BR" b="1" dirty="0"/>
              <a:t>:</a:t>
            </a:r>
            <a:r>
              <a:rPr lang="pt-BR" dirty="0"/>
              <a:t> reduzem contaminação ambiental.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561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Equipamentos de Proteção Individual (EPI)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Regras de uso:</a:t>
            </a:r>
          </a:p>
          <a:p>
            <a:r>
              <a:rPr lang="pt-BR" dirty="0"/>
              <a:t>Usar conforme o tipo de procedimento.</a:t>
            </a:r>
          </a:p>
          <a:p>
            <a:r>
              <a:rPr lang="pt-BR" dirty="0"/>
              <a:t>Não reutilizar descartáveis.</a:t>
            </a:r>
          </a:p>
          <a:p>
            <a:r>
              <a:rPr lang="pt-BR" dirty="0"/>
              <a:t>Higienizar as mãos antes e após o uso.</a:t>
            </a:r>
          </a:p>
          <a:p>
            <a:r>
              <a:rPr lang="pt-BR" dirty="0"/>
              <a:t>Retirar sempre da forma correta para evitar </a:t>
            </a:r>
            <a:r>
              <a:rPr lang="pt-BR" dirty="0" err="1"/>
              <a:t>auto-contaminação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962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Equipamentos de Proteção Coletiva (EPC)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Definição: dispositivos que protegem a coletividade de trabalhadores e pacientes</a:t>
            </a:r>
          </a:p>
        </p:txBody>
      </p:sp>
    </p:spTree>
    <p:extLst>
      <p:ext uri="{BB962C8B-B14F-4D97-AF65-F5344CB8AC3E}">
        <p14:creationId xmlns:p14="http://schemas.microsoft.com/office/powerpoint/2010/main" val="2854565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Equipamentos de Proteção Coletiva (EPC)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Capela de fluxo laminar (em manipulação de medicamentos).</a:t>
            </a:r>
          </a:p>
          <a:p>
            <a:r>
              <a:rPr lang="pt-BR" dirty="0"/>
              <a:t>Exaustores e filtros HEPA.</a:t>
            </a:r>
          </a:p>
          <a:p>
            <a:r>
              <a:rPr lang="pt-BR" dirty="0"/>
              <a:t>Lavadoras ultrassônicas e autoclaves.</a:t>
            </a:r>
          </a:p>
          <a:p>
            <a:r>
              <a:rPr lang="pt-BR" dirty="0"/>
              <a:t>Coletores de </a:t>
            </a:r>
            <a:r>
              <a:rPr lang="pt-BR" dirty="0" err="1"/>
              <a:t>perfurocortantes</a:t>
            </a:r>
            <a:r>
              <a:rPr lang="pt-BR" dirty="0"/>
              <a:t>.</a:t>
            </a:r>
          </a:p>
          <a:p>
            <a:r>
              <a:rPr lang="pt-BR" dirty="0"/>
              <a:t>Barreiras físicas (portas automáticas, isolamento).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5337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Equipamentos de Proteção Coletiva (EPC)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Importância:</a:t>
            </a:r>
          </a:p>
          <a:p>
            <a:r>
              <a:rPr lang="pt-BR" dirty="0"/>
              <a:t>Garantem ambiente mais seguro.</a:t>
            </a:r>
          </a:p>
          <a:p>
            <a:r>
              <a:rPr lang="pt-BR" dirty="0"/>
              <a:t>Complementam, mas </a:t>
            </a:r>
            <a:r>
              <a:rPr lang="pt-BR" b="1" dirty="0"/>
              <a:t>não substituem</a:t>
            </a:r>
            <a:r>
              <a:rPr lang="pt-BR" dirty="0"/>
              <a:t> o uso de EPI.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550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</TotalTime>
  <Words>530</Words>
  <Application>Microsoft Office PowerPoint</Application>
  <PresentationFormat>Apresentação na tela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Viagem</vt:lpstr>
      <vt:lpstr>Controle de Infecção Hospitalar: EPI, EPC e Vestimentas de Trabalho</vt:lpstr>
      <vt:lpstr>Objetivo</vt:lpstr>
      <vt:lpstr>Conceitos Básicos</vt:lpstr>
      <vt:lpstr>Equipamentos de Proteção Individual (EPI)</vt:lpstr>
      <vt:lpstr>Equipamentos de Proteção Individual (EPI)</vt:lpstr>
      <vt:lpstr>Equipamentos de Proteção Individual (EPI)</vt:lpstr>
      <vt:lpstr>Equipamentos de Proteção Coletiva (EPC)</vt:lpstr>
      <vt:lpstr>Equipamentos de Proteção Coletiva (EPC) </vt:lpstr>
      <vt:lpstr>Equipamentos de Proteção Coletiva (EPC) </vt:lpstr>
      <vt:lpstr>Vestimentas de Trabalho</vt:lpstr>
      <vt:lpstr>Vestimentas de Trabalho</vt:lpstr>
      <vt:lpstr>Regras gerais:</vt:lpstr>
      <vt:lpstr>Exemplos de uso:</vt:lpstr>
      <vt:lpstr>Boas Práticas Integradas</vt:lpstr>
      <vt:lpstr>Dinâmica/Atividade (para treinamento prático)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Controle de Infecção Hospitalar: EPI, EPC e Vestimentas de Trabalho</dc:title>
  <dc:creator>secretaria01</dc:creator>
  <cp:lastModifiedBy>secretaria01</cp:lastModifiedBy>
  <cp:revision>3</cp:revision>
  <dcterms:created xsi:type="dcterms:W3CDTF">2025-09-10T22:49:12Z</dcterms:created>
  <dcterms:modified xsi:type="dcterms:W3CDTF">2025-09-10T23:10:09Z</dcterms:modified>
</cp:coreProperties>
</file>